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FF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3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1859-98DB-429D-B8D3-0AFABEF6BD61}" type="datetimeFigureOut">
              <a:rPr lang="nl-NL" smtClean="0"/>
              <a:t>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60B5-CFC1-46C8-B248-2948F8215AB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avensonline.org/blog/wp-content/uploads/2015/09/embryonic-ce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68" y="26888"/>
            <a:ext cx="9704512" cy="72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2176116" cy="171055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Thema 3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Organen en cellen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38392" y="188640"/>
            <a:ext cx="3166120" cy="1584176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Basisstof 4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Cellen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nl-NL" dirty="0" err="1" smtClean="0"/>
              <a:t>Plastiden</a:t>
            </a:r>
            <a:r>
              <a:rPr lang="nl-NL" dirty="0" smtClean="0"/>
              <a:t> kunnen in elkaar overgaan.</a:t>
            </a:r>
            <a:br>
              <a:rPr lang="nl-NL" dirty="0" smtClean="0"/>
            </a:br>
            <a:r>
              <a:rPr lang="nl-NL" dirty="0" smtClean="0"/>
              <a:t>Bijvoorbeeld: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Bladgroenkorrel wordt kleurstofkorrel:  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bv. bij een vrucht die rijp wordt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Zetmeelkorrel wordt bladgroenkorrel: </a:t>
            </a:r>
          </a:p>
          <a:p>
            <a:pPr marL="0" indent="0">
              <a:buNone/>
            </a:pPr>
            <a:r>
              <a:rPr lang="nl-NL" sz="2800" dirty="0" smtClean="0"/>
              <a:t>	bv. bij een aardappel die in het licht ligt</a:t>
            </a:r>
            <a:endParaRPr lang="nl-NL" sz="2800" dirty="0"/>
          </a:p>
        </p:txBody>
      </p:sp>
      <p:pic>
        <p:nvPicPr>
          <p:cNvPr id="3076" name="Picture 4" descr="Afbeeldingsresultaat voor rijpende tomaa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0" b="8334"/>
          <a:stretch/>
        </p:blipFill>
        <p:spPr bwMode="auto">
          <a:xfrm>
            <a:off x="3146043" y="2973780"/>
            <a:ext cx="3600400" cy="130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tuinadvies.be/foto/Zelf%20aardbeien%20kweken%20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96"/>
          <a:stretch/>
        </p:blipFill>
        <p:spPr bwMode="auto">
          <a:xfrm>
            <a:off x="6923000" y="2230809"/>
            <a:ext cx="1947400" cy="148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4/43/Aardappel_groene_knollen_(Solanum_tuberosum).jpg/220px-Aardappel_groene_knollen_(Solanum_tuberosum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73992" y="4428362"/>
            <a:ext cx="1787448" cy="199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g01.a.alicdn.com/kf/HTB1X3EXJFXXXXcMXpXXq6xXFXXXl/Citroen-fruit-modelfotografie-thuis-raamdecoratie-geel-en-groen-mix-kleur-groothandel-hoge-kwaliteit-Post-pakke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25812"/>
            <a:ext cx="1821001" cy="182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1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NL" dirty="0" smtClean="0"/>
              <a:t>Een 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 organisme bestaat uit cellen (of 1 cel)</a:t>
            </a:r>
          </a:p>
          <a:p>
            <a:r>
              <a:rPr lang="nl-NL" dirty="0" smtClean="0"/>
              <a:t>Een cel is vloeistof met een vliesje eromheen.</a:t>
            </a:r>
          </a:p>
          <a:p>
            <a:r>
              <a:rPr lang="nl-NL" dirty="0" smtClean="0"/>
              <a:t>Vloeistof = cytoplasma (of celplasma)</a:t>
            </a:r>
          </a:p>
          <a:p>
            <a:r>
              <a:rPr lang="nl-NL" dirty="0" smtClean="0"/>
              <a:t>Vliesje = membraan</a:t>
            </a:r>
          </a:p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3347864" y="4149080"/>
            <a:ext cx="2664296" cy="18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6300192" y="422108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membraan</a:t>
            </a:r>
            <a:endParaRPr lang="nl-NL" sz="2800" dirty="0"/>
          </a:p>
        </p:txBody>
      </p:sp>
      <p:sp>
        <p:nvSpPr>
          <p:cNvPr id="6" name="Tekstvak 5"/>
          <p:cNvSpPr txBox="1"/>
          <p:nvPr/>
        </p:nvSpPr>
        <p:spPr>
          <a:xfrm>
            <a:off x="6300192" y="486916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cytoplasma</a:t>
            </a:r>
            <a:endParaRPr lang="nl-NL" sz="2800" dirty="0"/>
          </a:p>
        </p:txBody>
      </p:sp>
      <p:cxnSp>
        <p:nvCxnSpPr>
          <p:cNvPr id="8" name="Rechte verbindingslijn 7"/>
          <p:cNvCxnSpPr>
            <a:endCxn id="5" idx="1"/>
          </p:cNvCxnSpPr>
          <p:nvPr/>
        </p:nvCxnSpPr>
        <p:spPr>
          <a:xfrm flipV="1">
            <a:off x="5724128" y="4482698"/>
            <a:ext cx="576064" cy="264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076056" y="5085184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NL" dirty="0" smtClean="0"/>
              <a:t>Cytoplasma en membraan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997152"/>
          </a:xfrm>
        </p:spPr>
        <p:txBody>
          <a:bodyPr>
            <a:normAutofit/>
          </a:bodyPr>
          <a:lstStyle/>
          <a:p>
            <a:r>
              <a:rPr lang="nl-NL" b="1" dirty="0" smtClean="0"/>
              <a:t>Cytoplasma </a:t>
            </a:r>
            <a:r>
              <a:rPr lang="nl-NL" dirty="0" smtClean="0"/>
              <a:t>= Water waarin stoffen zijn opgelost en waarin onderdelen van de cel </a:t>
            </a:r>
            <a:r>
              <a:rPr lang="nl-NL" sz="2400" dirty="0" smtClean="0"/>
              <a:t>(</a:t>
            </a:r>
            <a:r>
              <a:rPr lang="nl-NL" sz="2400" dirty="0"/>
              <a:t>Celorganellen)</a:t>
            </a:r>
            <a:r>
              <a:rPr lang="nl-NL" dirty="0"/>
              <a:t> drijven.</a:t>
            </a:r>
            <a:r>
              <a:rPr lang="nl-NL" sz="2400" dirty="0"/>
              <a:t> </a:t>
            </a:r>
            <a:endParaRPr lang="nl-NL" sz="2400" dirty="0" smtClean="0"/>
          </a:p>
          <a:p>
            <a:r>
              <a:rPr lang="nl-NL" b="1" dirty="0" smtClean="0"/>
              <a:t>Membraan</a:t>
            </a:r>
            <a:r>
              <a:rPr lang="nl-NL" dirty="0" smtClean="0"/>
              <a:t> = vliesje wat regelt welke stoffen de cel in en uit gaan.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sz="2400" dirty="0" smtClean="0"/>
              <a:t>Het membraan bestaat uit </a:t>
            </a:r>
            <a:r>
              <a:rPr lang="nl-NL" sz="2400" dirty="0" err="1" smtClean="0"/>
              <a:t>eiwit-moleculen</a:t>
            </a:r>
            <a:r>
              <a:rPr lang="nl-NL" sz="2400" dirty="0" smtClean="0"/>
              <a:t> en </a:t>
            </a:r>
            <a:r>
              <a:rPr lang="nl-NL" sz="2400" dirty="0" err="1" smtClean="0"/>
              <a:t>vet-moleculen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pic>
        <p:nvPicPr>
          <p:cNvPr id="1026" name="Picture 2" descr="http://www.natuurinformatie.nl/sites/nnm.dossiers/contents/i001404/diercelnum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576405" y="2411305"/>
            <a:ext cx="3874648" cy="2913269"/>
          </a:xfrm>
          <a:prstGeom prst="rect">
            <a:avLst/>
          </a:prstGeom>
          <a:noFill/>
        </p:spPr>
      </p:pic>
      <p:cxnSp>
        <p:nvCxnSpPr>
          <p:cNvPr id="8" name="Rechte verbindingslijn 7"/>
          <p:cNvCxnSpPr/>
          <p:nvPr/>
        </p:nvCxnSpPr>
        <p:spPr>
          <a:xfrm>
            <a:off x="5364088" y="2276872"/>
            <a:ext cx="136815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5220072" y="3645024"/>
            <a:ext cx="936104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NL" dirty="0" smtClean="0"/>
              <a:t>Celkern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1216" y="1425030"/>
            <a:ext cx="8229600" cy="4525963"/>
          </a:xfrm>
        </p:spPr>
        <p:txBody>
          <a:bodyPr/>
          <a:lstStyle/>
          <a:p>
            <a:r>
              <a:rPr lang="nl-NL" dirty="0" smtClean="0"/>
              <a:t>In cellen van planten en dieren zit een celkern</a:t>
            </a:r>
          </a:p>
          <a:p>
            <a:r>
              <a:rPr lang="nl-NL" dirty="0" smtClean="0"/>
              <a:t>De celkern is ook vocht met een vliesje eromheen: kernplasma en kernmembraan.</a:t>
            </a:r>
          </a:p>
          <a:p>
            <a:r>
              <a:rPr lang="nl-NL" dirty="0" smtClean="0"/>
              <a:t>In het kernplasma zitten de DNA-moleculen</a:t>
            </a:r>
          </a:p>
          <a:p>
            <a:r>
              <a:rPr lang="nl-NL" dirty="0" smtClean="0"/>
              <a:t>De celkern regelt alles wat er in een cel gebeurd.</a:t>
            </a:r>
            <a:endParaRPr lang="nl-NL" dirty="0"/>
          </a:p>
        </p:txBody>
      </p:sp>
      <p:pic>
        <p:nvPicPr>
          <p:cNvPr id="4" name="Picture 2" descr="http://www.natuurinformatie.nl/sites/nnm.dossiers/contents/i001404/diercelnum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454437"/>
            <a:ext cx="2736304" cy="2057372"/>
          </a:xfrm>
          <a:prstGeom prst="rect">
            <a:avLst/>
          </a:prstGeom>
          <a:noFill/>
        </p:spPr>
      </p:pic>
      <p:cxnSp>
        <p:nvCxnSpPr>
          <p:cNvPr id="6" name="Rechte verbindingslijn 5"/>
          <p:cNvCxnSpPr/>
          <p:nvPr/>
        </p:nvCxnSpPr>
        <p:spPr>
          <a:xfrm flipH="1">
            <a:off x="3851920" y="5517232"/>
            <a:ext cx="20162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771800" y="528639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celkern</a:t>
            </a:r>
            <a:endParaRPr lang="nl-N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nl-NL" dirty="0" smtClean="0"/>
              <a:t>Dierlijke 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3808" y="1600200"/>
            <a:ext cx="5112568" cy="4525963"/>
          </a:xfrm>
        </p:spPr>
        <p:txBody>
          <a:bodyPr/>
          <a:lstStyle/>
          <a:p>
            <a:r>
              <a:rPr lang="nl-NL" dirty="0" smtClean="0"/>
              <a:t>Onderdelen van een dierlijke cel:</a:t>
            </a:r>
          </a:p>
          <a:p>
            <a:pPr marL="0" indent="0">
              <a:buNone/>
            </a:pPr>
            <a:r>
              <a:rPr lang="nl-NL" dirty="0" smtClean="0"/>
              <a:t>	1=Celmembraan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smtClean="0"/>
              <a:t>2=Kernmembraan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3=Kernplasma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4=Cytoplasma</a:t>
            </a:r>
            <a:endParaRPr lang="nl-NL" dirty="0"/>
          </a:p>
        </p:txBody>
      </p:sp>
      <p:sp>
        <p:nvSpPr>
          <p:cNvPr id="4" name="Rechteraccolade 3"/>
          <p:cNvSpPr/>
          <p:nvPr/>
        </p:nvSpPr>
        <p:spPr>
          <a:xfrm>
            <a:off x="6833301" y="3427846"/>
            <a:ext cx="216024" cy="938237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049325" y="3604576"/>
            <a:ext cx="1461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Celkern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94" y="2162968"/>
            <a:ext cx="23145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2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0"/>
            <a:ext cx="4042792" cy="908720"/>
          </a:xfr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NL" dirty="0" smtClean="0"/>
              <a:t>Plantaardige 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60032" y="274639"/>
            <a:ext cx="3826768" cy="4810546"/>
          </a:xfrm>
        </p:spPr>
        <p:txBody>
          <a:bodyPr>
            <a:normAutofit lnSpcReduction="10000"/>
          </a:bodyPr>
          <a:lstStyle/>
          <a:p>
            <a:r>
              <a:rPr lang="nl-NL" u="sng" dirty="0" smtClean="0"/>
              <a:t>Alleen in een  plantaardige cel: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Vacuole:</a:t>
            </a:r>
            <a:r>
              <a:rPr lang="nl-NL" dirty="0" smtClean="0"/>
              <a:t> blaasje gevuld met vocht (water + opgeloste stoffen). Zorgt dat de cel stevig is.</a:t>
            </a:r>
          </a:p>
          <a:p>
            <a:endParaRPr lang="nl-NL" dirty="0" smtClean="0"/>
          </a:p>
          <a:p>
            <a:r>
              <a:rPr lang="nl-NL" b="1" dirty="0" smtClean="0">
                <a:solidFill>
                  <a:srgbClr val="FF0000"/>
                </a:solidFill>
              </a:rPr>
              <a:t>Bladgroenkorrels:</a:t>
            </a:r>
            <a:r>
              <a:rPr lang="nl-NL" dirty="0" smtClean="0"/>
              <a:t> voor fotosynthese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4" y="1012925"/>
            <a:ext cx="5045884" cy="405117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48904" y="529615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FF0000"/>
                </a:solidFill>
              </a:rPr>
              <a:t>Celwand</a:t>
            </a:r>
            <a:r>
              <a:rPr lang="nl-NL" sz="3200" dirty="0" smtClean="0"/>
              <a:t>: gemaakt door de cel zelf. Een stevig laagje, buiten het celmembraan. Het is </a:t>
            </a:r>
            <a:r>
              <a:rPr lang="nl-NL" sz="3200" i="1" u="sng" dirty="0" smtClean="0"/>
              <a:t>tussencelstof</a:t>
            </a:r>
            <a:r>
              <a:rPr lang="nl-NL" sz="3200" dirty="0" smtClean="0"/>
              <a:t>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4115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324" y="6648"/>
            <a:ext cx="8229600" cy="1143000"/>
          </a:xfr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nl-NL" dirty="0" smtClean="0"/>
              <a:t>Verschil tussen plantaardig en dierlijke cellen: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u="sng" dirty="0" smtClean="0">
                <a:solidFill>
                  <a:srgbClr val="007434"/>
                </a:solidFill>
              </a:rPr>
              <a:t>Vacuole, celwand en korrels</a:t>
            </a:r>
            <a:r>
              <a:rPr lang="nl-NL" dirty="0" smtClean="0">
                <a:solidFill>
                  <a:srgbClr val="007434"/>
                </a:solidFill>
              </a:rPr>
              <a:t>: alleen bij planten</a:t>
            </a:r>
          </a:p>
          <a:p>
            <a:r>
              <a:rPr lang="nl-NL" u="sng" dirty="0" smtClean="0">
                <a:solidFill>
                  <a:srgbClr val="C00000"/>
                </a:solidFill>
              </a:rPr>
              <a:t>Celmembraan, celkern en cytoplasma</a:t>
            </a:r>
            <a:r>
              <a:rPr lang="nl-NL" dirty="0" smtClean="0">
                <a:solidFill>
                  <a:srgbClr val="C00000"/>
                </a:solidFill>
              </a:rPr>
              <a:t>: bij planten en dieren</a:t>
            </a:r>
            <a:endParaRPr lang="nl-NL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10voorbiologie.nl/afbfczw/H29%20Cellen%20(Havo)/290102vergelij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08" y="1417638"/>
            <a:ext cx="7977812" cy="35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3275856" y="2996952"/>
            <a:ext cx="1728192" cy="194335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275856" y="1417637"/>
            <a:ext cx="2448272" cy="148803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11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t2.depositphotos.com/1494134/6391/v/170/depositphotos_63917779-Plant-cell-isolated-on-white-vect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6" t="20715" r="16212" b="20019"/>
          <a:stretch/>
        </p:blipFill>
        <p:spPr bwMode="auto">
          <a:xfrm>
            <a:off x="5580111" y="3605536"/>
            <a:ext cx="2967225" cy="277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1" cy="1143000"/>
          </a:xfr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NL" dirty="0" smtClean="0"/>
              <a:t>Celorganellen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1"/>
            <a:ext cx="5716303" cy="4349080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 smtClean="0"/>
              <a:t>Celorganellen</a:t>
            </a:r>
            <a:r>
              <a:rPr lang="nl-NL" dirty="0" smtClean="0"/>
              <a:t>: delen van een cel met een eigen functie.</a:t>
            </a:r>
          </a:p>
          <a:p>
            <a:pPr marL="0" indent="0">
              <a:buNone/>
            </a:pPr>
            <a:r>
              <a:rPr lang="nl-NL" dirty="0" smtClean="0"/>
              <a:t>Deze celorganellen ken je nu: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Celmembraan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Cytoplasma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Celkern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Vacuole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Bladgroenkorrel (</a:t>
            </a:r>
            <a:r>
              <a:rPr lang="nl-NL" dirty="0" err="1" smtClean="0"/>
              <a:t>plastide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 smtClean="0"/>
              <a:t>!  De celwand zit buiten de cel!</a:t>
            </a:r>
          </a:p>
          <a:p>
            <a:endParaRPr lang="nl-NL" dirty="0"/>
          </a:p>
        </p:txBody>
      </p:sp>
      <p:pic>
        <p:nvPicPr>
          <p:cNvPr id="1028" name="Picture 4" descr="http://www.natuurinformatie.nl/sites/nnm.dossiers/contents/i004392/cel%20geheel%20highlight%20cyto%20400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502" y="1248271"/>
            <a:ext cx="2339752" cy="233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94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NL" dirty="0" smtClean="0"/>
              <a:t>Speciale organellen: </a:t>
            </a:r>
            <a:r>
              <a:rPr lang="nl-NL" dirty="0" err="1" smtClean="0"/>
              <a:t>plastiden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68760"/>
            <a:ext cx="6552728" cy="4525963"/>
          </a:xfrm>
        </p:spPr>
        <p:txBody>
          <a:bodyPr>
            <a:normAutofit fontScale="92500" lnSpcReduction="10000"/>
          </a:bodyPr>
          <a:lstStyle/>
          <a:p>
            <a:r>
              <a:rPr lang="nl-NL" dirty="0" err="1" smtClean="0"/>
              <a:t>Plastiden</a:t>
            </a:r>
            <a:r>
              <a:rPr lang="nl-NL" dirty="0" smtClean="0"/>
              <a:t>: alleen in plantaardige cellen.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b="1" u="sng" dirty="0" err="1" smtClean="0"/>
              <a:t>Plastiden</a:t>
            </a:r>
            <a:r>
              <a:rPr lang="nl-NL" b="1" u="sng" dirty="0" smtClean="0"/>
              <a:t> = allerlei soorten korrels.</a:t>
            </a:r>
          </a:p>
          <a:p>
            <a:r>
              <a:rPr lang="nl-NL" b="1" dirty="0" smtClean="0">
                <a:solidFill>
                  <a:srgbClr val="008000"/>
                </a:solidFill>
              </a:rPr>
              <a:t>Bladgroenkorrels</a:t>
            </a:r>
            <a:r>
              <a:rPr lang="nl-NL" dirty="0" smtClean="0"/>
              <a:t> (fotosynthese)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Kleurstofkorrels</a:t>
            </a:r>
            <a:r>
              <a:rPr lang="nl-NL" dirty="0" smtClean="0"/>
              <a:t> (</a:t>
            </a:r>
            <a:r>
              <a:rPr lang="nl-NL" dirty="0"/>
              <a:t>Zorgen voor </a:t>
            </a:r>
            <a:r>
              <a:rPr lang="nl-NL" dirty="0" smtClean="0"/>
              <a:t>kleur. Zitten in cellen van bloemen, vruchten enz.)</a:t>
            </a:r>
          </a:p>
          <a:p>
            <a:r>
              <a:rPr lang="nl-NL" b="1" dirty="0" smtClean="0">
                <a:solidFill>
                  <a:srgbClr val="FFCC00"/>
                </a:solidFill>
              </a:rPr>
              <a:t>Zetmeelkorrels</a:t>
            </a:r>
            <a:r>
              <a:rPr lang="nl-NL" dirty="0" smtClean="0"/>
              <a:t> (hierin zit glucose opgeslagen, in de vorm van zetmeel)</a:t>
            </a:r>
            <a:endParaRPr lang="nl-NL" dirty="0"/>
          </a:p>
        </p:txBody>
      </p:sp>
      <p:pic>
        <p:nvPicPr>
          <p:cNvPr id="2050" name="Picture 2" descr="http://www.micropia.nl/media/filer_public_thumbnails/filer_public/c2/ca/c2caae91-d3b2-4c6b-bb1a-3d2903d429ca/chloroplast.jpeg__280x180_q85_crop_subject_location-388,293_subsampling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3" t="10980"/>
          <a:stretch/>
        </p:blipFill>
        <p:spPr bwMode="auto">
          <a:xfrm>
            <a:off x="6804248" y="1690613"/>
            <a:ext cx="1584176" cy="144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atic.cosmiq.de/data/de/5c7/86/5c7867b13a535c17b5fbddf8f8be51b7_1_ori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9" t="36142" r="18148" b="-3870"/>
          <a:stretch/>
        </p:blipFill>
        <p:spPr bwMode="auto">
          <a:xfrm>
            <a:off x="6804248" y="3320728"/>
            <a:ext cx="1656184" cy="16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upload.wikimedia.org/wikipedia/commons/thumb/0/0d/L%C3%A4ngsschnitt_Mark_Gro%C3%9Fe_Kapuzinerkresse.JPG/250px-L%C3%A4ngsschnitt_Mark_Gro%C3%9Fe_Kapuzinerkress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7" t="1843" r="26420" b="29796"/>
          <a:stretch/>
        </p:blipFill>
        <p:spPr bwMode="auto">
          <a:xfrm>
            <a:off x="6821374" y="4954524"/>
            <a:ext cx="1673571" cy="164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73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296</Words>
  <Application>Microsoft Office PowerPoint</Application>
  <PresentationFormat>Diavoorstelling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Office-thema</vt:lpstr>
      <vt:lpstr>Basisstof 4 Cellen</vt:lpstr>
      <vt:lpstr>Een cel</vt:lpstr>
      <vt:lpstr>Cytoplasma en membraan</vt:lpstr>
      <vt:lpstr>Celkern</vt:lpstr>
      <vt:lpstr>Dierlijke cel</vt:lpstr>
      <vt:lpstr>Plantaardige cel</vt:lpstr>
      <vt:lpstr>Verschil tussen plantaardig en dierlijke cellen:</vt:lpstr>
      <vt:lpstr>Celorganellen</vt:lpstr>
      <vt:lpstr>Speciale organellen: plastiden</vt:lpstr>
      <vt:lpstr>Plastiden kunnen in elkaar overgaan. Bijvoorbeeld: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Basisstof 4 Cellen</dc:title>
  <dc:creator>Sandra Sloot</dc:creator>
  <cp:lastModifiedBy>Sandra Sloot - Linder, van</cp:lastModifiedBy>
  <cp:revision>22</cp:revision>
  <dcterms:created xsi:type="dcterms:W3CDTF">2016-01-28T14:26:19Z</dcterms:created>
  <dcterms:modified xsi:type="dcterms:W3CDTF">2016-02-04T10:07:23Z</dcterms:modified>
</cp:coreProperties>
</file>